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73" r:id="rId5"/>
    <p:sldId id="277" r:id="rId6"/>
    <p:sldId id="272" r:id="rId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7DFF"/>
    <a:srgbClr val="4269FF"/>
    <a:srgbClr val="0173F9"/>
    <a:srgbClr val="003684"/>
    <a:srgbClr val="02BDE0"/>
    <a:srgbClr val="91D50B"/>
    <a:srgbClr val="BEC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00"/>
    <p:restoredTop sz="96327"/>
  </p:normalViewPr>
  <p:slideViewPr>
    <p:cSldViewPr snapToGrid="0">
      <p:cViewPr varScale="1">
        <p:scale>
          <a:sx n="70" d="100"/>
          <a:sy n="70" d="100"/>
        </p:scale>
        <p:origin x="7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Azu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9659-4EB9-AC30-E505-6EE006DAB5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2140" y="3525398"/>
            <a:ext cx="6804752" cy="615281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defRPr lang="es-CO" sz="4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0" lvl="0" algn="r"/>
            <a:r>
              <a:rPr lang="es-MX" dirty="0"/>
              <a:t>Título presentación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3072EE-2E71-74AC-AACF-34618606C4C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2140" y="4232755"/>
            <a:ext cx="6804752" cy="408102"/>
          </a:xfrm>
        </p:spPr>
        <p:txBody>
          <a:bodyPr vert="horz" lIns="91440" tIns="45720" rIns="91440" bIns="45720" rtlCol="0" anchor="b">
            <a:noAutofit/>
          </a:bodyPr>
          <a:lstStyle>
            <a:lvl1pPr marL="0" indent="0" algn="r">
              <a:buNone/>
              <a:defRPr lang="es-CO" sz="2400" b="1" dirty="0">
                <a:solidFill>
                  <a:srgbClr val="91D50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114300" lvl="0" indent="-342900" algn="r">
              <a:spcBef>
                <a:spcPct val="0"/>
              </a:spcBef>
            </a:pPr>
            <a:r>
              <a:rPr lang="es-MX" dirty="0"/>
              <a:t>Subtítulo presentación</a:t>
            </a:r>
            <a:endParaRPr lang="es-CO" dirty="0"/>
          </a:p>
        </p:txBody>
      </p:sp>
      <p:sp>
        <p:nvSpPr>
          <p:cNvPr id="31" name="Marcador de texto 30">
            <a:extLst>
              <a:ext uri="{FF2B5EF4-FFF2-40B4-BE49-F238E27FC236}">
                <a16:creationId xmlns:a16="http://schemas.microsoft.com/office/drawing/2014/main" id="{3FFEC70F-4DD1-DB8C-986F-B1F622B188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68541" y="3245253"/>
            <a:ext cx="4098351" cy="234107"/>
          </a:xfrm>
        </p:spPr>
        <p:txBody>
          <a:bodyPr>
            <a:noAutofit/>
          </a:bodyPr>
          <a:lstStyle>
            <a:lvl1pPr marL="0" indent="0" algn="r">
              <a:buNone/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algn="r">
              <a:defRPr sz="1200"/>
            </a:lvl2pPr>
            <a:lvl3pPr algn="r">
              <a:defRPr sz="1200"/>
            </a:lvl3pPr>
            <a:lvl4pPr algn="r">
              <a:defRPr sz="1200"/>
            </a:lvl4pPr>
            <a:lvl5pPr algn="r">
              <a:defRPr sz="1200"/>
            </a:lvl5pPr>
          </a:lstStyle>
          <a:p>
            <a:pPr lvl="0"/>
            <a:r>
              <a:rPr lang="es-MX" dirty="0"/>
              <a:t>Subtítulo opcional</a:t>
            </a:r>
          </a:p>
        </p:txBody>
      </p:sp>
    </p:spTree>
    <p:extLst>
      <p:ext uri="{BB962C8B-B14F-4D97-AF65-F5344CB8AC3E}">
        <p14:creationId xmlns:p14="http://schemas.microsoft.com/office/powerpoint/2010/main" val="440507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s Opc.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2144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s Opc.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02221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ras Opc.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8613035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ras Opc.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660043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Íconos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557937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Íconos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75209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 azu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9659-4EB9-AC30-E505-6EE006DAB5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39229" y="3121359"/>
            <a:ext cx="6804752" cy="615281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defRPr lang="es-CO" sz="4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0" lvl="0" algn="r"/>
            <a:r>
              <a:rPr lang="es-MX" dirty="0"/>
              <a:t>Título cierre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30749E-E58A-AC1F-FB77-2BF095A4D0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39229" y="3839055"/>
            <a:ext cx="6804752" cy="408102"/>
          </a:xfrm>
        </p:spPr>
        <p:txBody>
          <a:bodyPr vert="horz" lIns="91440" tIns="45720" rIns="91440" bIns="45720" rtlCol="0" anchor="b">
            <a:noAutofit/>
          </a:bodyPr>
          <a:lstStyle>
            <a:lvl1pPr marL="0" indent="0" algn="r">
              <a:buNone/>
              <a:defRPr lang="es-CO" sz="2800" b="1" dirty="0">
                <a:solidFill>
                  <a:srgbClr val="91D50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114300" lvl="0" indent="-342900" algn="r">
              <a:spcBef>
                <a:spcPct val="0"/>
              </a:spcBef>
            </a:pPr>
            <a:r>
              <a:rPr lang="es-MX" dirty="0"/>
              <a:t>Subtítulo cierre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569684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ierre azu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9659-4EB9-AC30-E505-6EE006DAB5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39229" y="3121359"/>
            <a:ext cx="6804752" cy="615281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defRPr lang="es-CO" sz="4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0" lvl="0" algn="r"/>
            <a:r>
              <a:rPr lang="es-MX" dirty="0"/>
              <a:t>Título cierre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30749E-E58A-AC1F-FB77-2BF095A4D0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39229" y="3839055"/>
            <a:ext cx="6804752" cy="408102"/>
          </a:xfrm>
        </p:spPr>
        <p:txBody>
          <a:bodyPr vert="horz" lIns="91440" tIns="45720" rIns="91440" bIns="45720" rtlCol="0" anchor="b">
            <a:noAutofit/>
          </a:bodyPr>
          <a:lstStyle>
            <a:lvl1pPr marL="0" indent="0" algn="r">
              <a:buNone/>
              <a:defRPr lang="es-CO" sz="2800" b="1" dirty="0">
                <a:solidFill>
                  <a:srgbClr val="91D50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114300" lvl="0" indent="-342900" algn="r">
              <a:spcBef>
                <a:spcPct val="0"/>
              </a:spcBef>
            </a:pPr>
            <a:r>
              <a:rPr lang="es-MX" dirty="0"/>
              <a:t>Subtítulo cierre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5628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Blanc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9659-4EB9-AC30-E505-6EE006DAB5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2140" y="3525398"/>
            <a:ext cx="6804752" cy="615281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defRPr lang="es-CO" sz="4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0" lvl="0" algn="r"/>
            <a:r>
              <a:rPr lang="es-MX" dirty="0"/>
              <a:t>Título presentación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3072EE-2E71-74AC-AACF-34618606C4C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2140" y="4232755"/>
            <a:ext cx="6804752" cy="408102"/>
          </a:xfrm>
        </p:spPr>
        <p:txBody>
          <a:bodyPr vert="horz" lIns="91440" tIns="45720" rIns="91440" bIns="45720" rtlCol="0" anchor="b">
            <a:noAutofit/>
          </a:bodyPr>
          <a:lstStyle>
            <a:lvl1pPr marL="0" indent="0" algn="r">
              <a:buNone/>
              <a:defRPr lang="es-CO" sz="2400" b="1" dirty="0">
                <a:solidFill>
                  <a:srgbClr val="91D50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114300" lvl="0" indent="-342900" algn="r">
              <a:spcBef>
                <a:spcPct val="0"/>
              </a:spcBef>
            </a:pPr>
            <a:r>
              <a:rPr lang="es-MX" dirty="0"/>
              <a:t>Subtítulo presentación</a:t>
            </a:r>
            <a:endParaRPr lang="es-CO" dirty="0"/>
          </a:p>
        </p:txBody>
      </p:sp>
      <p:sp>
        <p:nvSpPr>
          <p:cNvPr id="31" name="Marcador de texto 30">
            <a:extLst>
              <a:ext uri="{FF2B5EF4-FFF2-40B4-BE49-F238E27FC236}">
                <a16:creationId xmlns:a16="http://schemas.microsoft.com/office/drawing/2014/main" id="{3FFEC70F-4DD1-DB8C-986F-B1F622B188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68541" y="3245253"/>
            <a:ext cx="4098351" cy="234107"/>
          </a:xfrm>
        </p:spPr>
        <p:txBody>
          <a:bodyPr>
            <a:noAutofit/>
          </a:bodyPr>
          <a:lstStyle>
            <a:lvl1pPr marL="0" indent="0" algn="r">
              <a:buNone/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algn="r">
              <a:defRPr sz="1200"/>
            </a:lvl2pPr>
            <a:lvl3pPr algn="r">
              <a:defRPr sz="1200"/>
            </a:lvl3pPr>
            <a:lvl4pPr algn="r">
              <a:defRPr sz="1200"/>
            </a:lvl4pPr>
            <a:lvl5pPr algn="r">
              <a:defRPr sz="1200"/>
            </a:lvl5pPr>
          </a:lstStyle>
          <a:p>
            <a:pPr lvl="0"/>
            <a:r>
              <a:rPr lang="es-MX" dirty="0"/>
              <a:t>Subtítulo opcional</a:t>
            </a:r>
          </a:p>
        </p:txBody>
      </p:sp>
    </p:spTree>
    <p:extLst>
      <p:ext uri="{BB962C8B-B14F-4D97-AF65-F5344CB8AC3E}">
        <p14:creationId xmlns:p14="http://schemas.microsoft.com/office/powerpoint/2010/main" val="1674055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ítul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9659-4EB9-AC30-E505-6EE006DAB5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39229" y="3525398"/>
            <a:ext cx="6804752" cy="615281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defRPr lang="es-CO" sz="4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0" lvl="0" algn="r"/>
            <a:r>
              <a:rPr lang="es-MX" dirty="0"/>
              <a:t>Título capítulo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5964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Índic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015360-758B-D461-009E-ECFE4C4A8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2798" y="1825625"/>
            <a:ext cx="9271001" cy="4351338"/>
          </a:xfr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s-MX" dirty="0"/>
              <a:t>Haga clic para modificar los estilos de texto del patrón</a:t>
            </a:r>
          </a:p>
          <a:p>
            <a:pPr lvl="1"/>
            <a:r>
              <a:rPr lang="es-MX" dirty="0"/>
              <a:t>Segundo nivel</a:t>
            </a:r>
          </a:p>
          <a:p>
            <a:pPr lvl="2"/>
            <a:r>
              <a:rPr lang="es-MX" dirty="0"/>
              <a:t>Tercer nivel</a:t>
            </a:r>
          </a:p>
          <a:p>
            <a:pPr lvl="3"/>
            <a:r>
              <a:rPr lang="es-MX" dirty="0"/>
              <a:t>Cuarto nivel</a:t>
            </a:r>
          </a:p>
          <a:p>
            <a:pPr lvl="4"/>
            <a:r>
              <a:rPr lang="es-MX" dirty="0"/>
              <a:t>Quinto nivel</a:t>
            </a:r>
            <a:endParaRPr lang="es-CO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158597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fotografí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BA6C74A0-33AC-EC24-79AD-56532BC51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049" y="2256158"/>
            <a:ext cx="4382008" cy="392080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4572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144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s-MX" dirty="0"/>
              <a:t>Haga clic para modificar los estilos de texto del patrón</a:t>
            </a:r>
          </a:p>
          <a:p>
            <a:pPr lvl="1"/>
            <a:r>
              <a:rPr lang="es-MX" dirty="0"/>
              <a:t>Segundo nivel</a:t>
            </a:r>
          </a:p>
          <a:p>
            <a:pPr lvl="2"/>
            <a:r>
              <a:rPr lang="es-MX" dirty="0"/>
              <a:t>Tercer nivel</a:t>
            </a:r>
          </a:p>
          <a:p>
            <a:pPr lvl="3"/>
            <a:r>
              <a:rPr lang="es-MX" dirty="0"/>
              <a:t>Cuarto nivel</a:t>
            </a:r>
          </a:p>
          <a:p>
            <a:pPr lvl="4"/>
            <a:r>
              <a:rPr lang="es-MX" dirty="0"/>
              <a:t>Quinto nivel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2269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BEF74F4C-F2B2-961B-AFF8-B3BBDDB11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4428" y="986159"/>
            <a:ext cx="9769891" cy="1934842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4572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144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s-MX" dirty="0"/>
              <a:t>Haga clic para modificar los estilos de texto del patrón</a:t>
            </a:r>
          </a:p>
          <a:p>
            <a:pPr lvl="1"/>
            <a:r>
              <a:rPr lang="es-MX" dirty="0"/>
              <a:t>Segundo nivel</a:t>
            </a:r>
          </a:p>
          <a:p>
            <a:pPr lvl="2"/>
            <a:r>
              <a:rPr lang="es-MX" dirty="0"/>
              <a:t>Tercer nivel</a:t>
            </a:r>
          </a:p>
          <a:p>
            <a:pPr lvl="3"/>
            <a:r>
              <a:rPr lang="es-MX" dirty="0"/>
              <a:t>Cuarto nivel</a:t>
            </a:r>
          </a:p>
          <a:p>
            <a:pPr lvl="4"/>
            <a:r>
              <a:rPr lang="es-MX" dirty="0"/>
              <a:t>Quinto nivel</a:t>
            </a:r>
            <a:endParaRPr lang="es-CO" dirty="0"/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93C51F44-0CBD-ED45-5042-97AC1294FCC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934428" y="3780159"/>
            <a:ext cx="9769891" cy="265401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4572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144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>
              <a:buNone/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s-MX" dirty="0"/>
              <a:t>Haga clic para modificar los estilos de texto del patrón</a:t>
            </a:r>
          </a:p>
          <a:p>
            <a:pPr lvl="1"/>
            <a:r>
              <a:rPr lang="es-MX" dirty="0"/>
              <a:t>Segundo nivel</a:t>
            </a:r>
          </a:p>
          <a:p>
            <a:pPr lvl="2"/>
            <a:r>
              <a:rPr lang="es-MX" dirty="0"/>
              <a:t>Tercer nivel</a:t>
            </a:r>
          </a:p>
          <a:p>
            <a:pPr lvl="3"/>
            <a:r>
              <a:rPr lang="es-MX" dirty="0"/>
              <a:t>Cuarto nivel</a:t>
            </a:r>
          </a:p>
          <a:p>
            <a:pPr lvl="4"/>
            <a:r>
              <a:rPr lang="es-MX" dirty="0"/>
              <a:t>Quinto nivel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4139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s Opc.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78161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s Opc.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33507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s Opc.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7E121297-6A64-94C8-53AD-DDB35953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800" y="365126"/>
            <a:ext cx="9271000" cy="991041"/>
          </a:xfrm>
          <a:noFill/>
        </p:spPr>
        <p:txBody>
          <a:bodyPr>
            <a:normAutofit/>
          </a:bodyPr>
          <a:lstStyle>
            <a:lvl1pPr>
              <a:defRPr sz="3600" b="1">
                <a:solidFill>
                  <a:srgbClr val="00368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s-MX" dirty="0"/>
              <a:t>Haz clic para modificar el estilo de 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84115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A5F3482-2119-9D16-9F50-9BBF6413B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A6FE6E-5253-8EED-5648-A9050FA2A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E4A301-0F67-33AC-BE4A-B0C494EBE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32707-E454-B942-9F5B-3DA03EEBD947}" type="datetimeFigureOut">
              <a:rPr lang="es-CO" smtClean="0"/>
              <a:t>29/08/2024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56D433-C397-9E37-3D45-77A734A39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57EC53-866E-AA83-93C6-10D35C56D7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2CC52-D5E7-2746-8957-3D064225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2625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62" r:id="rId5"/>
    <p:sldLayoutId id="2147483651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672045-540D-5540-CDC1-22BAEBAA9F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Algoritmo de clasificación de texto para análisis de PQRS, aplicado en el Fondo Nacional del Ahorro S.A.  </a:t>
            </a:r>
          </a:p>
        </p:txBody>
      </p:sp>
    </p:spTree>
    <p:extLst>
      <p:ext uri="{BB962C8B-B14F-4D97-AF65-F5344CB8AC3E}">
        <p14:creationId xmlns:p14="http://schemas.microsoft.com/office/powerpoint/2010/main" val="2276730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2A3C7C9-AFCB-9827-2CF0-76D3F66F4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2799" y="289625"/>
            <a:ext cx="9271000" cy="1279116"/>
          </a:xfrm>
        </p:spPr>
        <p:txBody>
          <a:bodyPr>
            <a:normAutofit fontScale="90000"/>
          </a:bodyPr>
          <a:lstStyle/>
          <a:p>
            <a:r>
              <a:rPr lang="es-CO" dirty="0"/>
              <a:t>Algoritmo de clasificación de texto para análisis de PQRS, aplicado en el Fondo Nacional del Ahorro S.A. 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CC63AE77-80B3-6A67-4929-ED6DB28ECF66}"/>
              </a:ext>
            </a:extLst>
          </p:cNvPr>
          <p:cNvGrpSpPr/>
          <p:nvPr/>
        </p:nvGrpSpPr>
        <p:grpSpPr>
          <a:xfrm>
            <a:off x="850356" y="2824434"/>
            <a:ext cx="3000191" cy="3458919"/>
            <a:chOff x="388961" y="2824434"/>
            <a:chExt cx="3000191" cy="3458919"/>
          </a:xfrm>
        </p:grpSpPr>
        <p:sp>
          <p:nvSpPr>
            <p:cNvPr id="4" name="Rectángulo: esquinas redondeadas 3">
              <a:hlinkClick r:id="" action="ppaction://noaction"/>
              <a:extLst>
                <a:ext uri="{FF2B5EF4-FFF2-40B4-BE49-F238E27FC236}">
                  <a16:creationId xmlns:a16="http://schemas.microsoft.com/office/drawing/2014/main" id="{4B168203-A71F-C7F2-8F7E-5BAFCDE73C1D}"/>
                </a:ext>
              </a:extLst>
            </p:cNvPr>
            <p:cNvSpPr/>
            <p:nvPr/>
          </p:nvSpPr>
          <p:spPr>
            <a:xfrm>
              <a:off x="388961" y="2824434"/>
              <a:ext cx="3000191" cy="360000"/>
            </a:xfrm>
            <a:prstGeom prst="roundRect">
              <a:avLst>
                <a:gd name="adj" fmla="val 5458"/>
              </a:avLst>
            </a:prstGeom>
            <a:solidFill>
              <a:srgbClr val="E9EEF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Necesidad y contexto</a:t>
              </a:r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DEF93364-8015-53B8-9669-7A90C45D25B0}"/>
                </a:ext>
              </a:extLst>
            </p:cNvPr>
            <p:cNvSpPr/>
            <p:nvPr/>
          </p:nvSpPr>
          <p:spPr>
            <a:xfrm>
              <a:off x="388961" y="3355606"/>
              <a:ext cx="3000191" cy="2927747"/>
            </a:xfrm>
            <a:prstGeom prst="rect">
              <a:avLst/>
            </a:prstGeom>
            <a:solidFill>
              <a:srgbClr val="F8F7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l"/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El Fondo Nacional del Ahorro S.A cuenta con diferentes canales de atención para recibir 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PQRS</a:t>
              </a:r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, en especial un correo donde aproximadamente llegan entre 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5000 a 6000 solicitudes mensuales</a:t>
              </a:r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.</a:t>
              </a:r>
            </a:p>
            <a:p>
              <a:pPr algn="l"/>
              <a:endParaRPr lang="es-CO" sz="1200" dirty="0">
                <a:solidFill>
                  <a:schemeClr val="tx1"/>
                </a:solidFill>
                <a:latin typeface="Arial Narrow" panose="020B0606020202030204" pitchFamily="34" charset="0"/>
                <a:cs typeface="Calibri" panose="020F0502020204030204" pitchFamily="34" charset="0"/>
              </a:endParaRPr>
            </a:p>
            <a:p>
              <a:pPr algn="l"/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 Además, existe un equipo el cual realiza la clasificación de las solicitudes en sus diferentes tipologías de forma manual; Por lo tanto, buscamos 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automatizar esta clasificación a través de un modelo de Machine </a:t>
              </a:r>
              <a:r>
                <a:rPr lang="es-CO" sz="1200" dirty="0" err="1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Learning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</p:grpSp>
      <p:pic>
        <p:nvPicPr>
          <p:cNvPr id="6" name="Imagen 5" descr="Imagen que contiene texto, señal, reloj&#10;&#10;Descripción generada automáticamente">
            <a:extLst>
              <a:ext uri="{FF2B5EF4-FFF2-40B4-BE49-F238E27FC236}">
                <a16:creationId xmlns:a16="http://schemas.microsoft.com/office/drawing/2014/main" id="{3EE5C70C-E358-5087-7534-BB91F4EC5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 flipV="1">
            <a:off x="722952" y="2074283"/>
            <a:ext cx="750000" cy="750000"/>
          </a:xfrm>
          <a:prstGeom prst="rect">
            <a:avLst/>
          </a:prstGeom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0E4622DC-D269-88F7-5963-0BE657C22205}"/>
              </a:ext>
            </a:extLst>
          </p:cNvPr>
          <p:cNvGrpSpPr/>
          <p:nvPr/>
        </p:nvGrpSpPr>
        <p:grpSpPr>
          <a:xfrm>
            <a:off x="4479992" y="2824434"/>
            <a:ext cx="3000191" cy="3458918"/>
            <a:chOff x="4106682" y="2824434"/>
            <a:chExt cx="3000191" cy="3458918"/>
          </a:xfrm>
        </p:grpSpPr>
        <p:sp>
          <p:nvSpPr>
            <p:cNvPr id="7" name="Rectángulo: esquinas redondeadas 6">
              <a:hlinkClick r:id="" action="ppaction://noaction"/>
              <a:extLst>
                <a:ext uri="{FF2B5EF4-FFF2-40B4-BE49-F238E27FC236}">
                  <a16:creationId xmlns:a16="http://schemas.microsoft.com/office/drawing/2014/main" id="{E5AFE7B0-9D28-C2C2-AFF8-C9CF036FBA69}"/>
                </a:ext>
              </a:extLst>
            </p:cNvPr>
            <p:cNvSpPr/>
            <p:nvPr/>
          </p:nvSpPr>
          <p:spPr>
            <a:xfrm>
              <a:off x="4106682" y="2824434"/>
              <a:ext cx="3000191" cy="360000"/>
            </a:xfrm>
            <a:prstGeom prst="roundRect">
              <a:avLst>
                <a:gd name="adj" fmla="val 5458"/>
              </a:avLst>
            </a:prstGeom>
            <a:solidFill>
              <a:srgbClr val="E9EEF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 Narrow" panose="020B0606020202030204" pitchFamily="34" charset="0"/>
                  <a:ea typeface="+mn-ea"/>
                  <a:cs typeface="+mn-cs"/>
                </a:rPr>
                <a:t>Objetivo</a:t>
              </a:r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F4D1641E-F1BB-5D2A-62CE-84E262B832D7}"/>
                </a:ext>
              </a:extLst>
            </p:cNvPr>
            <p:cNvSpPr/>
            <p:nvPr/>
          </p:nvSpPr>
          <p:spPr>
            <a:xfrm>
              <a:off x="4106682" y="3355605"/>
              <a:ext cx="3000191" cy="2927747"/>
            </a:xfrm>
            <a:prstGeom prst="rect">
              <a:avLst/>
            </a:prstGeom>
            <a:solidFill>
              <a:srgbClr val="F8F7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l"/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 Automatizar procesos manuales y disminuir los tiempos de respuesta de las solicitudes a través de 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Clasificación de texto y análisis de datos.</a:t>
              </a:r>
            </a:p>
            <a:p>
              <a:pPr algn="l"/>
              <a:endParaRPr lang="es-CO" sz="1200" dirty="0">
                <a:solidFill>
                  <a:schemeClr val="tx1"/>
                </a:solidFill>
                <a:latin typeface="Arial Narrow" panose="020B0606020202030204" pitchFamily="34" charset="0"/>
                <a:cs typeface="Calibri" panose="020F0502020204030204" pitchFamily="34" charset="0"/>
              </a:endParaRPr>
            </a:p>
            <a:p>
              <a:pPr algn="l"/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A partir de la clasificación de las solicitudes y de su volumen por tipología, se puede analizar y generar </a:t>
              </a:r>
              <a:r>
                <a:rPr lang="es-CO" sz="1200" dirty="0" err="1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insights</a:t>
              </a:r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, que ayuden 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entender e identificar</a:t>
              </a:r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 las 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áreas/procesos</a:t>
              </a:r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 que se deben 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mejorar.</a:t>
              </a:r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B03E1A8E-72D2-CD90-90C8-6602D198E09F}"/>
              </a:ext>
            </a:extLst>
          </p:cNvPr>
          <p:cNvGrpSpPr/>
          <p:nvPr/>
        </p:nvGrpSpPr>
        <p:grpSpPr>
          <a:xfrm>
            <a:off x="8109629" y="2824434"/>
            <a:ext cx="3000191" cy="3458918"/>
            <a:chOff x="7648234" y="2824434"/>
            <a:chExt cx="3000191" cy="3458918"/>
          </a:xfrm>
        </p:grpSpPr>
        <p:sp>
          <p:nvSpPr>
            <p:cNvPr id="9" name="Rectángulo: esquinas redondeadas 8">
              <a:hlinkClick r:id="" action="ppaction://noaction"/>
              <a:extLst>
                <a:ext uri="{FF2B5EF4-FFF2-40B4-BE49-F238E27FC236}">
                  <a16:creationId xmlns:a16="http://schemas.microsoft.com/office/drawing/2014/main" id="{4ED40061-0C0A-1129-BF14-4034D6D9FCFC}"/>
                </a:ext>
              </a:extLst>
            </p:cNvPr>
            <p:cNvSpPr/>
            <p:nvPr/>
          </p:nvSpPr>
          <p:spPr>
            <a:xfrm>
              <a:off x="7648234" y="2824434"/>
              <a:ext cx="3000191" cy="360000"/>
            </a:xfrm>
            <a:prstGeom prst="roundRect">
              <a:avLst>
                <a:gd name="adj" fmla="val 5458"/>
              </a:avLst>
            </a:prstGeom>
            <a:solidFill>
              <a:srgbClr val="E9EEF8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CO" sz="1400" dirty="0">
                  <a:solidFill>
                    <a:srgbClr val="0070C0"/>
                  </a:solidFill>
                  <a:latin typeface="Arial Narrow" panose="020B0606020202030204" pitchFamily="34" charset="0"/>
                </a:rPr>
                <a:t>Impacto</a:t>
              </a:r>
              <a:endParaRPr kumimoji="0" lang="es-CO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endParaRPr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D6A46E9B-59C5-931C-D0CC-0505F5A8D39B}"/>
                </a:ext>
              </a:extLst>
            </p:cNvPr>
            <p:cNvSpPr/>
            <p:nvPr/>
          </p:nvSpPr>
          <p:spPr>
            <a:xfrm>
              <a:off x="7648234" y="3355605"/>
              <a:ext cx="3000191" cy="2927747"/>
            </a:xfrm>
            <a:prstGeom prst="rect">
              <a:avLst/>
            </a:prstGeom>
            <a:solidFill>
              <a:srgbClr val="F8F7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El área 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operativa mejorará en la gestión de sus procesos y tiempos.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endParaRPr lang="es-CO" sz="1200" dirty="0">
                <a:solidFill>
                  <a:srgbClr val="0070C0"/>
                </a:solidFill>
                <a:latin typeface="Arial Narrow" panose="020B0606020202030204" pitchFamily="34" charset="0"/>
                <a:cs typeface="Calibri" panose="020F050202020403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Optimizar el tiempo </a:t>
              </a:r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del analista en tareas de impacto y no operativas</a:t>
              </a: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endParaRPr lang="es-CO" sz="1200" dirty="0">
                <a:solidFill>
                  <a:schemeClr val="tx1"/>
                </a:solidFill>
                <a:latin typeface="Arial Narrow" panose="020B0606020202030204" pitchFamily="34" charset="0"/>
                <a:cs typeface="Calibri" panose="020F0502020204030204" pitchFamily="34" charset="0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El consumidor financiero recibirá una 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respuesta más oportuna </a:t>
              </a:r>
              <a:r>
                <a:rPr lang="es-CO" sz="1200" dirty="0">
                  <a:solidFill>
                    <a:schemeClr val="tx1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en sus peticiones</a:t>
              </a:r>
              <a:r>
                <a:rPr lang="es-CO" sz="1200" dirty="0">
                  <a:solidFill>
                    <a:srgbClr val="0070C0"/>
                  </a:solidFill>
                  <a:latin typeface="Arial Narrow" panose="020B0606020202030204" pitchFamily="34" charset="0"/>
                  <a:cs typeface="Calibri" panose="020F0502020204030204" pitchFamily="34" charset="0"/>
                </a:rPr>
                <a:t>.</a:t>
              </a:r>
            </a:p>
          </p:txBody>
        </p:sp>
      </p:grpSp>
      <p:pic>
        <p:nvPicPr>
          <p:cNvPr id="14" name="Imagen 13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7318D8E5-B871-C5CC-0468-4CF5953CA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 flipV="1">
            <a:off x="4479992" y="2087074"/>
            <a:ext cx="750198" cy="750198"/>
          </a:xfrm>
          <a:prstGeom prst="rect">
            <a:avLst/>
          </a:prstGeom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54C62D26-62D8-5466-2BB8-0986AF434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H="1" flipV="1">
            <a:off x="8109628" y="2087273"/>
            <a:ext cx="750000" cy="7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933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3FA8D8-2259-25A2-2D7F-C24B19283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6160" y="3122589"/>
            <a:ext cx="8209280" cy="553998"/>
          </a:xfrm>
        </p:spPr>
        <p:txBody>
          <a:bodyPr wrap="square" lIns="0" tIns="0" rIns="0" bIns="0">
            <a:spAutoFit/>
          </a:bodyPr>
          <a:lstStyle/>
          <a:p>
            <a:pPr algn="r"/>
            <a:r>
              <a:rPr lang="es-CO" sz="4000" b="1" dirty="0">
                <a:solidFill>
                  <a:schemeClr val="bg1"/>
                </a:solidFill>
                <a:latin typeface="Lato" panose="020F0502020204030203" pitchFamily="34" charset="77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8327467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6A2950EFDFC9E4EAEC6E9E614624942" ma:contentTypeVersion="8" ma:contentTypeDescription="Crear nuevo documento." ma:contentTypeScope="" ma:versionID="773f75851a10598867acb35e8e59d2f0">
  <xsd:schema xmlns:xsd="http://www.w3.org/2001/XMLSchema" xmlns:xs="http://www.w3.org/2001/XMLSchema" xmlns:p="http://schemas.microsoft.com/office/2006/metadata/properties" xmlns:ns2="f4ab8c68-05d6-46c8-af6b-4db1a426f19f" targetNamespace="http://schemas.microsoft.com/office/2006/metadata/properties" ma:root="true" ma:fieldsID="55d8be9ea5a6016f9ca2f958d43ec7db" ns2:_="">
    <xsd:import namespace="f4ab8c68-05d6-46c8-af6b-4db1a426f19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ab8c68-05d6-46c8-af6b-4db1a426f1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AEEF00-1C3F-4EDE-895E-5999311BBA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ab8c68-05d6-46c8-af6b-4db1a426f1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42B3656-8966-4DF8-A277-C9A93775CEB5}">
  <ds:schemaRefs>
    <ds:schemaRef ds:uri="http://schemas.openxmlformats.org/package/2006/metadata/core-properties"/>
    <ds:schemaRef ds:uri="http://schemas.microsoft.com/office/2006/metadata/properties"/>
    <ds:schemaRef ds:uri="http://purl.org/dc/dcmitype/"/>
    <ds:schemaRef ds:uri="f4ab8c68-05d6-46c8-af6b-4db1a426f19f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infopath/2007/PartnerControl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33FDF64-AF90-4074-88E6-9E0BBDE024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2270</TotalTime>
  <Words>216</Words>
  <Application>Microsoft Office PowerPoint</Application>
  <PresentationFormat>Panorámica</PresentationFormat>
  <Paragraphs>17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9" baseType="lpstr">
      <vt:lpstr>Arial</vt:lpstr>
      <vt:lpstr>Arial Narrow</vt:lpstr>
      <vt:lpstr>Calibri</vt:lpstr>
      <vt:lpstr>Calibri Light</vt:lpstr>
      <vt:lpstr>Lato</vt:lpstr>
      <vt:lpstr>Tema de Office</vt:lpstr>
      <vt:lpstr>Algoritmo de clasificación de texto para análisis de PQRS, aplicado en el Fondo Nacional del Ahorro S.A.  </vt:lpstr>
      <vt:lpstr>Algoritmo de clasificación de texto para análisis de PQRS, aplicado en el Fondo Nacional del Ahorro S.A. 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Junta Directiva Sesión ordinaria Nº 993</dc:title>
  <dc:creator>Jorge Luis Velandia Bermudez</dc:creator>
  <cp:lastModifiedBy>Lizeth Viviana Perdomo Castañeda</cp:lastModifiedBy>
  <cp:revision>138</cp:revision>
  <dcterms:created xsi:type="dcterms:W3CDTF">2024-01-03T13:25:28Z</dcterms:created>
  <dcterms:modified xsi:type="dcterms:W3CDTF">2024-08-30T00:33:22Z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0x010100B6A2950EFDFC9E4EAEC6E9E614624942</vt:lpwstr>
  </property>
</Properties>
</file>

<file path=docProps/thumbnail.jpeg>
</file>